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苏子柔"/>
          <p:cNvSpPr txBox="1"/>
          <p:nvPr>
            <p:ph type="body" sz="quarter" idx="21"/>
          </p:nvPr>
        </p:nvSpPr>
        <p:spPr>
          <a:xfrm>
            <a:off x="2387600" y="8953500"/>
            <a:ext cx="19621500" cy="673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94" name="“在此键入引文。”"/>
          <p:cNvSpPr txBox="1"/>
          <p:nvPr>
            <p:ph type="body" sz="quarter" idx="22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从草地沙丘上欣赏海滩和大海的视图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从草地沙丘上欣赏海滩和大海的视图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在海滩上低飞的苍鹭，前景是低矮的栅栏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通往大海的两座山丘之间的沙路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通往大海的两座山丘之间的沙路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在海滩上低飞的苍鹭，前景是低矮的栅栏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从草地沙丘上欣赏海滩和大海的视图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路飞学城…"/>
          <p:cNvSpPr txBox="1"/>
          <p:nvPr>
            <p:ph type="ctrTitle"/>
          </p:nvPr>
        </p:nvSpPr>
        <p:spPr>
          <a:xfrm>
            <a:off x="1381344" y="1942866"/>
            <a:ext cx="21934715" cy="9433964"/>
          </a:xfrm>
          <a:prstGeom prst="rect">
            <a:avLst/>
          </a:prstGeom>
        </p:spPr>
        <p:txBody>
          <a:bodyPr/>
          <a:lstStyle/>
          <a:p>
            <a:pPr defTabSz="808990">
              <a:defRPr sz="2303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路飞学城</a:t>
            </a:r>
          </a:p>
          <a:p>
            <a:pPr defTabSz="808990">
              <a:defRPr b="1" sz="15092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b="0" sz="11760">
                <a:latin typeface="PingFang SC Semibold"/>
                <a:ea typeface="PingFang SC Semibold"/>
                <a:cs typeface="PingFang SC Semibold"/>
                <a:sym typeface="PingFang SC Semibold"/>
              </a:rPr>
              <a:t>Python全栈课程</a:t>
            </a:r>
            <a:r>
              <a:rPr b="0" sz="286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V3</a:t>
            </a:r>
          </a:p>
        </p:txBody>
      </p:sp>
      <p:pic>
        <p:nvPicPr>
          <p:cNvPr id="120" name="截屏2024-03-14 23.09.08.png" descr="截屏2024-03-14 23.0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874" y="19723"/>
            <a:ext cx="3496132" cy="1055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ad8d497bfae5da3c1721a5d8b09cd41e.jpg" descr="ad8d497bfae5da3c1721a5d8b09cd41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4710" y="2855865"/>
            <a:ext cx="3196764" cy="3196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文档环境"/>
          <p:cNvSpPr txBox="1"/>
          <p:nvPr>
            <p:ph type="ctrTitle"/>
          </p:nvPr>
        </p:nvSpPr>
        <p:spPr>
          <a:xfrm>
            <a:off x="1122516" y="97195"/>
            <a:ext cx="20828001" cy="2055309"/>
          </a:xfrm>
          <a:prstGeom prst="rect">
            <a:avLst/>
          </a:prstGeom>
        </p:spPr>
        <p:txBody>
          <a:bodyPr anchor="ctr"/>
          <a:lstStyle>
            <a:lvl1pPr defTabSz="751205">
              <a:defRPr sz="1092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文档环境</a:t>
            </a:r>
          </a:p>
        </p:txBody>
      </p:sp>
      <p:pic>
        <p:nvPicPr>
          <p:cNvPr id="169" name="截屏2024-03-14 23.09.08.png" descr="截屏2024-03-14 23.0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874" y="19723"/>
            <a:ext cx="3496132" cy="1055235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obsidian下载地址：https://obsidian.md/download"/>
          <p:cNvSpPr txBox="1"/>
          <p:nvPr/>
        </p:nvSpPr>
        <p:spPr>
          <a:xfrm>
            <a:off x="4489561" y="3337993"/>
            <a:ext cx="903732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obsidian下载地址：https://obsidian.md/download</a:t>
            </a:r>
          </a:p>
        </p:txBody>
      </p:sp>
      <p:pic>
        <p:nvPicPr>
          <p:cNvPr id="171" name="截屏2024-03-18 14.39.21.png" descr="截屏2024-03-18 14.3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7234" y="4438942"/>
            <a:ext cx="16700501" cy="775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关于我…"/>
          <p:cNvSpPr txBox="1"/>
          <p:nvPr>
            <p:ph type="ctrTitle"/>
          </p:nvPr>
        </p:nvSpPr>
        <p:spPr>
          <a:xfrm>
            <a:off x="7991123" y="5173764"/>
            <a:ext cx="5419960" cy="5123793"/>
          </a:xfrm>
          <a:prstGeom prst="rect">
            <a:avLst/>
          </a:prstGeom>
        </p:spPr>
        <p:txBody>
          <a:bodyPr anchor="ctr"/>
          <a:lstStyle/>
          <a:p>
            <a:pPr marL="101600" indent="-101600" algn="l" defTabSz="330200">
              <a:buSzPct val="80000"/>
              <a:buBlip>
                <a:blip r:embed="rId2"/>
              </a:buBlip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关于我</a:t>
            </a:r>
          </a:p>
          <a:p>
            <a:pPr marL="101600" indent="-101600" algn="l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课程介绍</a:t>
            </a:r>
          </a:p>
          <a:p>
            <a:pPr marL="101600" indent="-101600" algn="l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学习模式 </a:t>
            </a:r>
          </a:p>
          <a:p>
            <a:pPr marL="101600" indent="-101600" algn="l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学习方法</a:t>
            </a:r>
          </a:p>
          <a:p>
            <a:pPr marL="101600" indent="-101600" algn="l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文档环境</a:t>
            </a:r>
          </a:p>
          <a:p>
            <a:pPr marL="101600" indent="-101600" algn="l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101600" indent="-101600" algn="l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101600" indent="-101600" algn="l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101600" indent="-101600" algn="l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101600" indent="-101600" algn="l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101600" indent="-101600" algn="l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101600" indent="-101600" algn="l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101600" indent="-101600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101600" indent="-101600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101600" indent="-101600" defTabSz="330200">
              <a:buSzPct val="80000"/>
              <a:defRPr b="1"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</p:txBody>
      </p:sp>
      <p:pic>
        <p:nvPicPr>
          <p:cNvPr id="124" name="截屏2024-03-14 23.09.08.png" descr="截屏2024-03-14 23.09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874" y="19723"/>
            <a:ext cx="3496132" cy="1055235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开篇介绍"/>
          <p:cNvSpPr txBox="1"/>
          <p:nvPr/>
        </p:nvSpPr>
        <p:spPr>
          <a:xfrm>
            <a:off x="1478350" y="1581684"/>
            <a:ext cx="20828001" cy="205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751205">
              <a:defRPr b="0" sz="1092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开篇介绍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关于我"/>
          <p:cNvSpPr txBox="1"/>
          <p:nvPr>
            <p:ph type="ctrTitle"/>
          </p:nvPr>
        </p:nvSpPr>
        <p:spPr>
          <a:xfrm>
            <a:off x="1403437" y="696495"/>
            <a:ext cx="20828001" cy="2055309"/>
          </a:xfrm>
          <a:prstGeom prst="rect">
            <a:avLst/>
          </a:prstGeom>
        </p:spPr>
        <p:txBody>
          <a:bodyPr anchor="ctr"/>
          <a:lstStyle>
            <a:lvl1pPr defTabSz="751205">
              <a:defRPr sz="1092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关于我</a:t>
            </a:r>
          </a:p>
        </p:txBody>
      </p:sp>
      <p:pic>
        <p:nvPicPr>
          <p:cNvPr id="128" name="图像" descr="图像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17021" y="3781150"/>
            <a:ext cx="8460593" cy="8447893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29" name="截屏2024-03-14 23.09.08.png" descr="截屏2024-03-14 23.09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874" y="19723"/>
            <a:ext cx="3496132" cy="105523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Yuan老师，外号日天老师…"/>
          <p:cNvSpPr txBox="1"/>
          <p:nvPr/>
        </p:nvSpPr>
        <p:spPr>
          <a:xfrm>
            <a:off x="144557" y="4044006"/>
            <a:ext cx="11223333" cy="562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3" marL="2540000" indent="-635000" algn="l">
              <a:buSzPct val="50000"/>
              <a:buBlip>
                <a:blip r:embed="rId4"/>
              </a:buBlip>
              <a:defRPr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Yuan老师，外号日天老师</a:t>
            </a:r>
          </a:p>
          <a:p>
            <a:pPr lvl="3" marL="2540000" indent="-635000" algn="l">
              <a:buSzPct val="50000"/>
              <a:buBlip>
                <a:blip r:embed="rId4"/>
              </a:buBlip>
              <a:defRPr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计算机硕士</a:t>
            </a:r>
          </a:p>
          <a:p>
            <a:pPr lvl="3" marL="2540000" indent="-635000" algn="l">
              <a:buSzPct val="50000"/>
              <a:buBlip>
                <a:blip r:embed="rId4"/>
              </a:buBlip>
              <a:defRPr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多年一线开发和教学经验</a:t>
            </a:r>
          </a:p>
          <a:p>
            <a:pPr lvl="3" marL="2540000" indent="-635000" algn="l">
              <a:buSzPct val="50000"/>
              <a:buBlip>
                <a:blip r:embed="rId4"/>
              </a:buBlip>
              <a:defRPr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专注于Python，前端和Go开发</a:t>
            </a:r>
          </a:p>
          <a:p>
            <a:pPr lvl="3" marL="2540000" indent="-635000" algn="l">
              <a:buSzPct val="50000"/>
              <a:buBlip>
                <a:blip r:embed="rId4"/>
              </a:buBlip>
              <a:defRPr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Alex之父沙河分父</a:t>
            </a:r>
          </a:p>
          <a:p>
            <a:pPr lvl="3" marL="2540000" indent="-635000" algn="l">
              <a:buSzPct val="50000"/>
              <a:buBlip>
                <a:blip r:embed="rId4"/>
              </a:buBlip>
              <a:defRPr sz="4800">
                <a:solidFill>
                  <a:srgbClr val="5E5E5E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深入浅出，风趣幽默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必修课程"/>
          <p:cNvSpPr txBox="1"/>
          <p:nvPr>
            <p:ph type="ctrTitle"/>
          </p:nvPr>
        </p:nvSpPr>
        <p:spPr>
          <a:xfrm>
            <a:off x="4868138" y="781885"/>
            <a:ext cx="7947010" cy="1351891"/>
          </a:xfrm>
          <a:prstGeom prst="rect">
            <a:avLst/>
          </a:prstGeom>
        </p:spPr>
        <p:txBody>
          <a:bodyPr anchor="ctr"/>
          <a:lstStyle>
            <a:lvl1pPr defTabSz="478790">
              <a:defRPr sz="696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必修课程</a:t>
            </a:r>
          </a:p>
        </p:txBody>
      </p:sp>
      <p:pic>
        <p:nvPicPr>
          <p:cNvPr id="133" name="截屏2024-03-14 23.09.08.png" descr="截屏2024-03-14 23.0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874" y="19723"/>
            <a:ext cx="3496132" cy="1055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截屏2024-03-15 00.03.42.png" descr="截屏2024-03-15 00.03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2312" y="2676032"/>
            <a:ext cx="7051054" cy="10670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未命名文件.png" descr="未命名文件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3391" y="1931547"/>
            <a:ext cx="15350094" cy="12037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选修课程"/>
          <p:cNvSpPr txBox="1"/>
          <p:nvPr>
            <p:ph type="ctrTitle"/>
          </p:nvPr>
        </p:nvSpPr>
        <p:spPr>
          <a:xfrm>
            <a:off x="8218495" y="819341"/>
            <a:ext cx="7947010" cy="1351891"/>
          </a:xfrm>
          <a:prstGeom prst="rect">
            <a:avLst/>
          </a:prstGeom>
        </p:spPr>
        <p:txBody>
          <a:bodyPr anchor="ctr"/>
          <a:lstStyle>
            <a:lvl1pPr defTabSz="478790">
              <a:defRPr sz="696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选修课程</a:t>
            </a:r>
          </a:p>
        </p:txBody>
      </p:sp>
      <p:pic>
        <p:nvPicPr>
          <p:cNvPr id="138" name="截屏2024-03-14 23.09.08.png" descr="截屏2024-03-14 23.0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874" y="19723"/>
            <a:ext cx="3496132" cy="1055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游戏开发 游戏开发" descr="游戏开发 游戏开发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3743" y="3464152"/>
            <a:ext cx="5860086" cy="3727451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0" name="运维自动化 运维自动化" descr="运维自动化 运维自动化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32783" y="3464152"/>
            <a:ext cx="5860086" cy="3727451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1" name="测试自动化 测试自动化" descr="测试自动化 测试自动化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61473" y="3464152"/>
            <a:ext cx="5860086" cy="3727451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2" name="逆向爬虫 逆向爬虫" descr="逆向爬虫 逆向爬虫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18374" y="8471823"/>
            <a:ext cx="5860086" cy="3727451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3" name="数据分析 数据分析" descr="数据分析 数据分析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47414" y="8471823"/>
            <a:ext cx="5860086" cy="3727451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4" name="微信小程序 微信小程序" descr="微信小程序 微信小程序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876104" y="8471823"/>
            <a:ext cx="5860086" cy="3727451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学习模式"/>
          <p:cNvSpPr txBox="1"/>
          <p:nvPr>
            <p:ph type="ctrTitle"/>
          </p:nvPr>
        </p:nvSpPr>
        <p:spPr>
          <a:xfrm>
            <a:off x="1440894" y="939960"/>
            <a:ext cx="20828001" cy="2055309"/>
          </a:xfrm>
          <a:prstGeom prst="rect">
            <a:avLst/>
          </a:prstGeom>
        </p:spPr>
        <p:txBody>
          <a:bodyPr anchor="ctr"/>
          <a:lstStyle>
            <a:lvl1pPr defTabSz="751205">
              <a:defRPr sz="1092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学习模式</a:t>
            </a:r>
          </a:p>
        </p:txBody>
      </p:sp>
      <p:pic>
        <p:nvPicPr>
          <p:cNvPr id="147" name="截屏2024-03-14 23.09.08.png" descr="截屏2024-03-14 23.0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874" y="19723"/>
            <a:ext cx="3496132" cy="1055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任务单元 任务单元" descr="任务单元 任务单元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4327" y="5200284"/>
            <a:ext cx="5860086" cy="3727451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9" name="实战项目 实战项目" descr="实战项目 实战项目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14695" y="5200284"/>
            <a:ext cx="5860086" cy="3727451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50" name="模块闯关 模块闯关" descr="模块闯关 模块闯关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04686" y="5200284"/>
            <a:ext cx="5860086" cy="3727451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51" name="以Day为单元，每天是一个独立的单元，…"/>
          <p:cNvSpPr txBox="1"/>
          <p:nvPr/>
        </p:nvSpPr>
        <p:spPr>
          <a:xfrm>
            <a:off x="747719" y="9526965"/>
            <a:ext cx="7353301" cy="117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E5E5E"/>
                </a:solidFill>
              </a:defRPr>
            </a:pPr>
            <a:r>
              <a:t>以Day为单元，每天是一个独立的单元，</a:t>
            </a:r>
          </a:p>
          <a:p>
            <a:pPr>
              <a:defRPr>
                <a:solidFill>
                  <a:srgbClr val="5E5E5E"/>
                </a:solidFill>
              </a:defRPr>
            </a:pPr>
            <a:r>
              <a:t>每天有单独的练习作业以及配套的视频讲解</a:t>
            </a:r>
          </a:p>
        </p:txBody>
      </p:sp>
      <p:sp>
        <p:nvSpPr>
          <p:cNvPr id="152" name="以模块为单位进行考核，…"/>
          <p:cNvSpPr txBox="1"/>
          <p:nvPr/>
        </p:nvSpPr>
        <p:spPr>
          <a:xfrm>
            <a:off x="9610578" y="9532491"/>
            <a:ext cx="544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E5E5E"/>
                </a:solidFill>
              </a:defRPr>
            </a:pPr>
            <a:r>
              <a:t>以模块为单位进行考核，</a:t>
            </a:r>
          </a:p>
          <a:p>
            <a:pPr>
              <a:defRPr>
                <a:solidFill>
                  <a:srgbClr val="5E5E5E"/>
                </a:solidFill>
              </a:defRPr>
            </a:pPr>
            <a:r>
              <a:t>只有考核通过才能进入下一阶段</a:t>
            </a:r>
          </a:p>
        </p:txBody>
      </p:sp>
      <p:sp>
        <p:nvSpPr>
          <p:cNvPr id="153" name="项目都是企业级，具备实战价值，…"/>
          <p:cNvSpPr txBox="1"/>
          <p:nvPr/>
        </p:nvSpPr>
        <p:spPr>
          <a:xfrm>
            <a:off x="17249086" y="9471800"/>
            <a:ext cx="659130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E5E5E"/>
                </a:solidFill>
              </a:defRPr>
            </a:pPr>
            <a:r>
              <a:t>项目都是企业级，具备实战价值，</a:t>
            </a:r>
          </a:p>
          <a:p>
            <a:pPr>
              <a:defRPr>
                <a:solidFill>
                  <a:srgbClr val="5E5E5E"/>
                </a:solidFill>
              </a:defRPr>
            </a:pPr>
            <a:r>
              <a:t>在项目中学以致用，培养学生独立开发</a:t>
            </a:r>
          </a:p>
          <a:p>
            <a:pPr>
              <a:defRPr>
                <a:solidFill>
                  <a:srgbClr val="5E5E5E"/>
                </a:solidFill>
              </a:defRPr>
            </a:pPr>
            <a:r>
              <a:t>和解决问题的能力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学习方法"/>
          <p:cNvSpPr txBox="1"/>
          <p:nvPr>
            <p:ph type="ctrTitle"/>
          </p:nvPr>
        </p:nvSpPr>
        <p:spPr>
          <a:xfrm>
            <a:off x="-357005" y="977417"/>
            <a:ext cx="20828001" cy="2055308"/>
          </a:xfrm>
          <a:prstGeom prst="rect">
            <a:avLst/>
          </a:prstGeom>
        </p:spPr>
        <p:txBody>
          <a:bodyPr anchor="ctr"/>
          <a:lstStyle>
            <a:lvl1pPr defTabSz="751205">
              <a:defRPr sz="1092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学习方法</a:t>
            </a:r>
          </a:p>
        </p:txBody>
      </p:sp>
      <p:pic>
        <p:nvPicPr>
          <p:cNvPr id="156" name="截屏2024-03-14 23.09.08.png" descr="截屏2024-03-14 23.0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874" y="19723"/>
            <a:ext cx="3496132" cy="105523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敲代码、敲代码、敲代码…"/>
          <p:cNvSpPr txBox="1"/>
          <p:nvPr/>
        </p:nvSpPr>
        <p:spPr>
          <a:xfrm>
            <a:off x="7337249" y="3978640"/>
            <a:ext cx="13850974" cy="6582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1314979" indent="-1314979" algn="l">
              <a:lnSpc>
                <a:spcPct val="120000"/>
              </a:lnSpc>
              <a:buSzPct val="100000"/>
              <a:buAutoNum type="circleNumDbPlain" startAt="1"/>
              <a:defRPr b="0" sz="580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敲代码、敲代码、敲代码</a:t>
            </a:r>
          </a:p>
          <a:p>
            <a:pPr marL="1314979" indent="-1314979" algn="l">
              <a:lnSpc>
                <a:spcPct val="120000"/>
              </a:lnSpc>
              <a:buSzPct val="100000"/>
              <a:buAutoNum type="circleNumDbPlain" startAt="1"/>
              <a:defRPr b="0" sz="580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预习</a:t>
            </a:r>
          </a:p>
          <a:p>
            <a:pPr marL="1314979" indent="-1314979" algn="l">
              <a:lnSpc>
                <a:spcPct val="120000"/>
              </a:lnSpc>
              <a:buSzPct val="100000"/>
              <a:buAutoNum type="circleNumDbPlain" startAt="1"/>
              <a:defRPr b="0" sz="580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复习（做笔记）</a:t>
            </a:r>
          </a:p>
          <a:p>
            <a:pPr marL="1314979" indent="-1314979" algn="l">
              <a:lnSpc>
                <a:spcPct val="120000"/>
              </a:lnSpc>
              <a:buSzPct val="100000"/>
              <a:buAutoNum type="circleNumDbPlain" startAt="1"/>
              <a:defRPr b="0" sz="580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重视独立练习和编程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谈一谈弯路"/>
          <p:cNvSpPr txBox="1"/>
          <p:nvPr>
            <p:ph type="ctrTitle"/>
          </p:nvPr>
        </p:nvSpPr>
        <p:spPr>
          <a:xfrm>
            <a:off x="1122516" y="97195"/>
            <a:ext cx="20828001" cy="2055309"/>
          </a:xfrm>
          <a:prstGeom prst="rect">
            <a:avLst/>
          </a:prstGeom>
        </p:spPr>
        <p:txBody>
          <a:bodyPr anchor="ctr"/>
          <a:lstStyle>
            <a:lvl1pPr defTabSz="751205">
              <a:defRPr sz="1092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谈一谈弯路</a:t>
            </a:r>
          </a:p>
        </p:txBody>
      </p:sp>
      <p:pic>
        <p:nvPicPr>
          <p:cNvPr id="160" name="截屏2024-03-14 23.09.08.png" descr="截屏2024-03-14 23.0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874" y="19723"/>
            <a:ext cx="3496132" cy="105523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不要钻牛角尖…"/>
          <p:cNvSpPr txBox="1"/>
          <p:nvPr/>
        </p:nvSpPr>
        <p:spPr>
          <a:xfrm>
            <a:off x="7412161" y="2832787"/>
            <a:ext cx="14998437" cy="9370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28600" indent="-228600" algn="l">
              <a:lnSpc>
                <a:spcPct val="120000"/>
              </a:lnSpc>
              <a:buSzPct val="80000"/>
              <a:buBlip>
                <a:blip r:embed="rId3"/>
              </a:buBlip>
              <a:defRPr b="0" sz="480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不要钻牛角尖</a:t>
            </a:r>
          </a:p>
          <a:p>
            <a:pPr marL="228600" indent="-228600" algn="l">
              <a:lnSpc>
                <a:spcPct val="120000"/>
              </a:lnSpc>
              <a:buSzPct val="80000"/>
              <a:buBlip>
                <a:blip r:embed="rId3"/>
              </a:buBlip>
              <a:defRPr b="0" sz="480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不要在环境上耽误时间</a:t>
            </a:r>
          </a:p>
          <a:p>
            <a:pPr marL="228600" indent="-228600" algn="l">
              <a:lnSpc>
                <a:spcPct val="120000"/>
              </a:lnSpc>
              <a:buSzPct val="80000"/>
              <a:buBlip>
                <a:blip r:embed="rId3"/>
              </a:buBlip>
              <a:defRPr b="0" sz="480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不要过度依赖视频</a:t>
            </a:r>
          </a:p>
          <a:p>
            <a:pPr marL="228600" indent="-228600" algn="l">
              <a:lnSpc>
                <a:spcPct val="120000"/>
              </a:lnSpc>
              <a:buSzPct val="80000"/>
              <a:buBlip>
                <a:blip r:embed="rId3"/>
              </a:buBlip>
              <a:defRPr b="0" sz="480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边学边忘很正常</a:t>
            </a:r>
          </a:p>
          <a:p>
            <a:pPr marL="228600" indent="-228600" algn="l">
              <a:lnSpc>
                <a:spcPct val="120000"/>
              </a:lnSpc>
              <a:buSzPct val="80000"/>
              <a:buBlip>
                <a:blip r:embed="rId3"/>
              </a:buBlip>
              <a:defRPr b="0" sz="480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刚开始无法独立编程很正常</a:t>
            </a:r>
          </a:p>
          <a:p>
            <a:pPr marL="228600" indent="-228600" algn="l">
              <a:lnSpc>
                <a:spcPct val="120000"/>
              </a:lnSpc>
              <a:buSzPct val="80000"/>
              <a:buBlip>
                <a:blip r:embed="rId3"/>
              </a:buBlip>
              <a:defRPr b="0" sz="480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不要盲目相信，要有自己的思考和逻辑</a:t>
            </a:r>
          </a:p>
          <a:p>
            <a:pPr marL="228600" indent="-228600" algn="l">
              <a:lnSpc>
                <a:spcPct val="120000"/>
              </a:lnSpc>
              <a:buSzPct val="80000"/>
              <a:buBlip>
                <a:blip r:embed="rId3"/>
              </a:buBlip>
              <a:defRPr b="0" sz="480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坚持最重要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档环境"/>
          <p:cNvSpPr txBox="1"/>
          <p:nvPr>
            <p:ph type="ctrTitle"/>
          </p:nvPr>
        </p:nvSpPr>
        <p:spPr>
          <a:xfrm>
            <a:off x="1122516" y="97195"/>
            <a:ext cx="20828001" cy="2055309"/>
          </a:xfrm>
          <a:prstGeom prst="rect">
            <a:avLst/>
          </a:prstGeom>
        </p:spPr>
        <p:txBody>
          <a:bodyPr anchor="ctr"/>
          <a:lstStyle>
            <a:lvl1pPr defTabSz="751205">
              <a:defRPr sz="10920">
                <a:solidFill>
                  <a:srgbClr val="5E5E5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文档环境</a:t>
            </a:r>
          </a:p>
        </p:txBody>
      </p:sp>
      <p:pic>
        <p:nvPicPr>
          <p:cNvPr id="164" name="截屏2024-03-14 23.09.08.png" descr="截屏2024-03-14 23.0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874" y="19723"/>
            <a:ext cx="3496132" cy="105523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ypora下载地址：https://typoraio.cn/"/>
          <p:cNvSpPr txBox="1"/>
          <p:nvPr/>
        </p:nvSpPr>
        <p:spPr>
          <a:xfrm>
            <a:off x="6224503" y="3225624"/>
            <a:ext cx="669112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typora下载地址：https://typoraio.cn/</a:t>
            </a:r>
          </a:p>
        </p:txBody>
      </p:sp>
      <p:pic>
        <p:nvPicPr>
          <p:cNvPr id="166" name="截屏2024-03-18 14.42.14.png" descr="截屏2024-03-18 14.42.14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223360" y="4429815"/>
            <a:ext cx="11504992" cy="8725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